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76" r:id="rId2"/>
  </p:sldMasterIdLst>
  <p:notesMasterIdLst>
    <p:notesMasterId r:id="rId19"/>
  </p:notesMasterIdLst>
  <p:handoutMasterIdLst>
    <p:handoutMasterId r:id="rId20"/>
  </p:handoutMasterIdLst>
  <p:sldIdLst>
    <p:sldId id="266" r:id="rId3"/>
    <p:sldId id="287" r:id="rId4"/>
    <p:sldId id="288" r:id="rId5"/>
    <p:sldId id="299" r:id="rId6"/>
    <p:sldId id="291" r:id="rId7"/>
    <p:sldId id="300" r:id="rId8"/>
    <p:sldId id="298" r:id="rId9"/>
    <p:sldId id="304" r:id="rId10"/>
    <p:sldId id="305" r:id="rId11"/>
    <p:sldId id="303" r:id="rId12"/>
    <p:sldId id="294" r:id="rId13"/>
    <p:sldId id="295" r:id="rId14"/>
    <p:sldId id="309" r:id="rId15"/>
    <p:sldId id="306" r:id="rId16"/>
    <p:sldId id="307" r:id="rId17"/>
    <p:sldId id="308" r:id="rId18"/>
  </p:sldIdLst>
  <p:sldSz cx="12192000" cy="6858000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陳信宏" initials="陳信宏" lastIdx="0" clrIdx="0">
    <p:extLst>
      <p:ext uri="{19B8F6BF-5375-455C-9EA6-DF929625EA0E}">
        <p15:presenceInfo xmlns:p15="http://schemas.microsoft.com/office/powerpoint/2012/main" userId="S-1-5-21-3320862074-4066509779-3829889756-43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50ED5-1569-43D0-AEBE-C16D7953A495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BA9CD-0873-4BDD-97EE-9DAB6825B0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066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137"/>
          </a:xfrm>
          <a:prstGeom prst="rect">
            <a:avLst/>
          </a:prstGeom>
        </p:spPr>
        <p:txBody>
          <a:bodyPr vert="horz" lIns="95552" tIns="47775" rIns="95552" bIns="47775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8137"/>
          </a:xfrm>
          <a:prstGeom prst="rect">
            <a:avLst/>
          </a:prstGeom>
        </p:spPr>
        <p:txBody>
          <a:bodyPr vert="horz" lIns="95552" tIns="47775" rIns="95552" bIns="47775" rtlCol="0"/>
          <a:lstStyle>
            <a:lvl1pPr algn="r">
              <a:defRPr sz="1300"/>
            </a:lvl1pPr>
          </a:lstStyle>
          <a:p>
            <a:fld id="{483F11F4-04B6-498C-91FA-10FBB9257F08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5" rIns="95552" bIns="4777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 vert="horz" lIns="95552" tIns="47775" rIns="95552" bIns="47775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5552" tIns="47775" rIns="95552" bIns="47775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60" cy="498134"/>
          </a:xfrm>
          <a:prstGeom prst="rect">
            <a:avLst/>
          </a:prstGeom>
        </p:spPr>
        <p:txBody>
          <a:bodyPr vert="horz" lIns="95552" tIns="47775" rIns="95552" bIns="47775" rtlCol="0" anchor="b"/>
          <a:lstStyle>
            <a:lvl1pPr algn="r">
              <a:defRPr sz="1300"/>
            </a:lvl1pPr>
          </a:lstStyle>
          <a:p>
            <a:fld id="{0AB22F47-51C6-4465-B655-EA8183161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648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22F47-51C6-4465-B655-EA8183161D2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633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22F47-51C6-4465-B655-EA8183161D2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872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22F47-51C6-4465-B655-EA8183161D2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4676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22F47-51C6-4465-B655-EA8183161D2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952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22F47-51C6-4465-B655-EA8183161D2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292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22F47-51C6-4465-B655-EA8183161D2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4903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22F47-51C6-4465-B655-EA8183161D2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557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22F47-51C6-4465-B655-EA8183161D2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18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22F47-51C6-4465-B655-EA8183161D2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477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22F47-51C6-4465-B655-EA8183161D2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0558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22F47-51C6-4465-B655-EA8183161D2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528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22F47-51C6-4465-B655-EA8183161D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621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22F47-51C6-4465-B655-EA8183161D2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445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22F47-51C6-4465-B655-EA8183161D2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23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22F47-51C6-4465-B655-EA8183161D2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883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22F47-51C6-4465-B655-EA8183161D2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40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3B84-8CC0-46F5-AA07-38ECF04C5136}" type="datetime1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14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372C-6754-4503-B22A-0A335AAE3488}" type="datetime1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285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60BF-F704-446B-BC66-315FB5600A75}" type="datetime1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70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ABC7-A818-4824-A794-4704611D371E}" type="datetime1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3139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752A-2D21-43FF-89C5-0F271582C1A9}" type="datetime1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216347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752A-2D21-43FF-89C5-0F271582C1A9}" type="datetime1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586289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752A-2D21-43FF-89C5-0F271582C1A9}" type="datetime1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805690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752A-2D21-43FF-89C5-0F271582C1A9}" type="datetime1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883844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752A-2D21-43FF-89C5-0F271582C1A9}" type="datetime1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593459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752A-2D21-43FF-89C5-0F271582C1A9}" type="datetime1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32631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752A-2D21-43FF-89C5-0F271582C1A9}" type="datetime1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16387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BBFA-F44C-46FC-B944-727D4DC7FC07}" type="datetime1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97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752A-2D21-43FF-89C5-0F271582C1A9}" type="datetime1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160968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752A-2D21-43FF-89C5-0F271582C1A9}" type="datetime1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933687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372C-6754-4503-B22A-0A335AAE3488}" type="datetime1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17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60BF-F704-446B-BC66-315FB5600A75}" type="datetime1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364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ABC7-A818-4824-A794-4704611D371E}" type="datetime1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51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752A-2D21-43FF-89C5-0F271582C1A9}" type="datetime1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110550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3B84-8CC0-46F5-AA07-38ECF04C5136}" type="datetime1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01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752A-2D21-43FF-89C5-0F271582C1A9}" type="datetime1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95207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BBFA-F44C-46FC-B944-727D4DC7FC07}" type="datetime1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13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6752A-2D21-43FF-89C5-0F271582C1A9}" type="datetime1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F1C8CD1E-C0AC-407A-8ED4-15814CBCC3E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909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6752A-2D21-43FF-89C5-0F271582C1A9}" type="datetime1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C8CD1E-C0AC-407A-8ED4-15814CBCC3E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118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34295" y="5517717"/>
            <a:ext cx="5262979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b="1" spc="100" dirty="0" smtClean="0">
                <a:ln w="18000">
                  <a:noFill/>
                  <a:prstDash val="solid"/>
                </a:ln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新北市政府警察局板橋分局</a:t>
            </a:r>
            <a:endParaRPr lang="en-US" altLang="zh-TW" sz="3200" b="1" spc="100" dirty="0" smtClean="0">
              <a:ln w="18000">
                <a:noFill/>
                <a:prstDash val="solid"/>
              </a:ln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CEDAW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教材</a:t>
            </a:r>
            <a:endParaRPr lang="zh-TW" altLang="en-US" sz="4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93505" y="2369075"/>
            <a:ext cx="967444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消除對婦女一切形式歧視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公約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(CEDAW)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實踐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婦女人身安全保護</a:t>
            </a:r>
            <a:endParaRPr lang="zh-TW" altLang="en-US" sz="4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04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38686" y="277363"/>
            <a:ext cx="8315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CEDAW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與業務關聯運用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性騷擾防治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"/>
          <a:stretch/>
        </p:blipFill>
        <p:spPr>
          <a:xfrm>
            <a:off x="1060413" y="3812080"/>
            <a:ext cx="9170515" cy="241611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70008" y="1293962"/>
            <a:ext cx="8196530" cy="1859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依據資料顯示，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年上半年新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北市民眾遭遇性騷擾案件時，通報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男性被害人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人，比例為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12%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通報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女性被害人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人，比例為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88%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，顯示女性仍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性騷擾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被害人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多數。</a:t>
            </a:r>
          </a:p>
        </p:txBody>
      </p:sp>
    </p:spTree>
    <p:extLst>
      <p:ext uri="{BB962C8B-B14F-4D97-AF65-F5344CB8AC3E}">
        <p14:creationId xmlns:p14="http://schemas.microsoft.com/office/powerpoint/2010/main" val="24141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38686" y="277363"/>
            <a:ext cx="8315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參、</a:t>
            </a:r>
            <a:r>
              <a:rPr lang="en-US" altLang="zh-TW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CEDAW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與業務關聯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28799" y="2493035"/>
            <a:ext cx="82468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近年婦女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人身安全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工作已有相當程度改善，但從以上資料分析，女性被害人仍居多數，婦女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人身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安全待加強，仍有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必要採取更積極的作為，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予以保護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婦女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安全。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86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38686" y="277363"/>
            <a:ext cx="8798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肆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、相關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婦幼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保護措施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公告警示地點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566" y="1164178"/>
            <a:ext cx="5546785" cy="548560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67750" y="1971570"/>
            <a:ext cx="48652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每半年分析並公告易生婦幼安全危害地點，並加強警力巡邏，以保護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婦女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安全。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97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38686" y="277363"/>
            <a:ext cx="925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肆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、相關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婦幼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保護措施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增加家防官人力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6044" y="1471237"/>
            <a:ext cx="48135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家庭暴力防治官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即為強化員警處理婦幼保護案件的專業知能，熟稔婦幼案件處理流程、相關法令及工作重點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，增加分局家防官人力編制以落實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案件服務品質及偵辦效能。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06" y="1471237"/>
            <a:ext cx="6371713" cy="424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38686" y="277363"/>
            <a:ext cx="9333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肆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、相關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婦幼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保護措施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推廣警政服務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1" y="1135032"/>
            <a:ext cx="96774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38686" y="277363"/>
            <a:ext cx="8824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肆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、相關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婦幼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保護措施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犯罪預防宣導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78" y="1570007"/>
            <a:ext cx="5191767" cy="507172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67750" y="1570007"/>
            <a:ext cx="42440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宣導婦幼安全，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分局與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民間、社區團體相互合作，利用各類型場合，適時宣講婦幼安全、家庭暴力防治、性騷擾防治等，期盼在警民互助下，共同營造社區安全。</a:t>
            </a:r>
          </a:p>
        </p:txBody>
      </p:sp>
    </p:spTree>
    <p:extLst>
      <p:ext uri="{BB962C8B-B14F-4D97-AF65-F5344CB8AC3E}">
        <p14:creationId xmlns:p14="http://schemas.microsoft.com/office/powerpoint/2010/main" val="14845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38686" y="277363"/>
            <a:ext cx="8315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伍、結語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警政婦幼未來展望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639015" y="1630392"/>
            <a:ext cx="7815533" cy="196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提升專業知能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：持續強化警政婦幼安全工作分級專業教育訓練及認證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制度，辦理常年訓練，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提升警察人員婦幼專業知能。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1639014" y="3930830"/>
            <a:ext cx="7815533" cy="196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充足專責警力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：充足婦幼專責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警力，增加分局家防官人力編制，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落實各項保護措施，確保任務及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目標之達成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654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897147" y="1332381"/>
            <a:ext cx="1011015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indent="-1079500" algn="just">
              <a:lnSpc>
                <a:spcPts val="3000"/>
              </a:lnSpc>
              <a:spcAft>
                <a:spcPts val="0"/>
              </a:spcAft>
            </a:pPr>
            <a:r>
              <a:rPr lang="zh-TW" altLang="en-US" sz="2800" kern="10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一、</a:t>
            </a:r>
            <a:r>
              <a:rPr lang="zh-TW" altLang="en-US" sz="2800" kern="10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消除</a:t>
            </a:r>
            <a:r>
              <a:rPr lang="zh-TW" altLang="en-US" sz="28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對婦女一切形式歧視公約</a:t>
            </a:r>
            <a:r>
              <a:rPr lang="en-US" altLang="zh-TW" sz="28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800" b="1" dirty="0" smtClean="0"/>
              <a:t>Committee on the Elimination of Discrimination against Women</a:t>
            </a:r>
            <a:r>
              <a:rPr lang="zh-TW" altLang="en-US" sz="2800" b="1" dirty="0" smtClean="0"/>
              <a:t>，簡稱</a:t>
            </a:r>
            <a:r>
              <a:rPr lang="en-US" altLang="zh-TW" sz="2800" b="1" dirty="0" smtClean="0"/>
              <a:t>CEDAW</a:t>
            </a:r>
            <a:r>
              <a:rPr lang="en-US" altLang="zh-TW" sz="28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20725" indent="-1079500" algn="just">
              <a:lnSpc>
                <a:spcPts val="3000"/>
              </a:lnSpc>
              <a:spcAft>
                <a:spcPts val="0"/>
              </a:spcAft>
            </a:pPr>
            <a:r>
              <a:rPr lang="zh-TW" altLang="zh-TW" sz="28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zh-TW" altLang="zh-TW" sz="28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內容闡明男女平等享有一切經濟、社會、文化、公民和政治權利，締約國應採取立法及一切適當措施，消除對婦女之歧視，確保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男女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在教育、就業、保健、家庭、政治、法律、社會、經濟等各方面享有平等權利。此一公約可稱之為「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婦女人權法典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」，開放給所有國家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(state)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簽署加入，不限於聯合國會員國，全世界已有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189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個國家簽署加入</a:t>
            </a:r>
            <a:r>
              <a:rPr lang="zh-TW" altLang="zh-TW" sz="28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28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20725" indent="-1079500" algn="just">
              <a:lnSpc>
                <a:spcPts val="3000"/>
              </a:lnSpc>
              <a:spcAft>
                <a:spcPts val="0"/>
              </a:spcAft>
            </a:pPr>
            <a:r>
              <a:rPr lang="zh-TW" altLang="zh-TW" sz="28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</a:t>
            </a:r>
            <a:r>
              <a:rPr lang="zh-TW" altLang="en-US" sz="2800" dirty="0" smtClean="0"/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CEDAW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於國內生效是我國推動性別平等的重要里程碑，促使我國性別人權狀況與國際接軌，兩性權益均獲得平等保障，性別歧視逐步消除。 </a:t>
            </a:r>
            <a:endParaRPr lang="zh-TW" altLang="zh-TW" sz="28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9238" y="300977"/>
            <a:ext cx="8315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、何謂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CEDAW?</a:t>
            </a:r>
            <a:endParaRPr lang="zh-TW" altLang="en-US" sz="36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33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564367" y="399128"/>
            <a:ext cx="8315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CEDAW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核心概念</a:t>
            </a:r>
            <a:endParaRPr lang="zh-TW" altLang="en-US" sz="36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21634" y="1228266"/>
            <a:ext cx="11352362" cy="927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>
              <a:lnSpc>
                <a:spcPct val="300000"/>
              </a:lnSpc>
              <a:spcAft>
                <a:spcPts val="0"/>
              </a:spcAft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●不歧視→禁止歧視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300000"/>
              </a:lnSpc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●形式平等→實質平等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300000"/>
              </a:lnSpc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●個人義務→國家義務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endParaRPr lang="zh-TW" altLang="zh-TW" sz="22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0670930" y="5578475"/>
            <a:ext cx="1142245" cy="669925"/>
          </a:xfrm>
        </p:spPr>
        <p:txBody>
          <a:bodyPr/>
          <a:lstStyle/>
          <a:p>
            <a:fld id="{F1C8CD1E-C0AC-407A-8ED4-15814CBCC3EC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863305" y="346374"/>
            <a:ext cx="8315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CEDAW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三項核心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概念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02754" y="1955717"/>
            <a:ext cx="1135236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>
              <a:lnSpc>
                <a:spcPct val="150000"/>
              </a:lnSpc>
              <a:spcAft>
                <a:spcPts val="0"/>
              </a:spcAft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禁止有意的歧視與無意的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歧視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禁止法律上之歧視與實際上之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歧視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75063" indent="-2954338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禁止政府行為之歧視和私人行為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非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政府組織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75063" indent="-2954338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、機構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、個人、企業等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歧視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8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30258" y="1300415"/>
            <a:ext cx="11352362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>
              <a:spcAft>
                <a:spcPts val="0"/>
              </a:spcAft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●不歧視→禁止歧視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spcAft>
                <a:spcPts val="0"/>
              </a:spcAft>
            </a:pP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spcAft>
                <a:spcPts val="0"/>
              </a:spcAft>
            </a:pP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endParaRPr lang="zh-TW" altLang="zh-TW" sz="22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2083777" y="4602529"/>
            <a:ext cx="5679831" cy="1951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消除因性別而分尊卑觀念，及因男女</a:t>
            </a:r>
          </a:p>
          <a:p>
            <a:pPr algn="ctr"/>
            <a:r>
              <a:rPr lang="zh-TW" altLang="en-US" sz="2400" dirty="0"/>
              <a:t>任務定型所產生之偏見、習俗和一切</a:t>
            </a:r>
          </a:p>
          <a:p>
            <a:pPr algn="ctr"/>
            <a:r>
              <a:rPr lang="zh-TW" altLang="en-US" sz="2400" dirty="0"/>
              <a:t>其他作法</a:t>
            </a:r>
          </a:p>
        </p:txBody>
      </p:sp>
    </p:spTree>
    <p:extLst>
      <p:ext uri="{BB962C8B-B14F-4D97-AF65-F5344CB8AC3E}">
        <p14:creationId xmlns:p14="http://schemas.microsoft.com/office/powerpoint/2010/main" val="7963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863305" y="346374"/>
            <a:ext cx="8315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CEDAW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核心概念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2741" y="2311627"/>
            <a:ext cx="11533516" cy="130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52975" indent="-4032250">
              <a:lnSpc>
                <a:spcPct val="150000"/>
              </a:lnSpc>
              <a:spcAft>
                <a:spcPts val="0"/>
              </a:spcAft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男女平等易流於形式平等或保護主義平等，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應加以辨識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必要時需運用矯正式平等以達成實質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平等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8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12741" y="1190940"/>
            <a:ext cx="11352362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>
              <a:lnSpc>
                <a:spcPct val="150000"/>
              </a:lnSpc>
              <a:spcAft>
                <a:spcPts val="0"/>
              </a:spcAft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●形式平等→實質平等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</a:pPr>
            <a:endParaRPr lang="en-US" altLang="zh-TW" sz="4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endParaRPr lang="zh-TW" altLang="zh-TW" sz="22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373923" y="4428120"/>
            <a:ext cx="5679831" cy="1951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給予男女在法律平等地位；給予</a:t>
            </a:r>
          </a:p>
          <a:p>
            <a:pPr algn="ctr"/>
            <a:r>
              <a:rPr lang="zh-TW" altLang="en-US" sz="2400" dirty="0"/>
              <a:t>婦女與男子於公民事務上同等法</a:t>
            </a:r>
          </a:p>
          <a:p>
            <a:pPr algn="ctr"/>
            <a:r>
              <a:rPr lang="zh-TW" altLang="en-US" sz="2400" dirty="0"/>
              <a:t>律</a:t>
            </a:r>
            <a:r>
              <a:rPr lang="zh-TW" altLang="en-US" sz="2400" dirty="0" smtClean="0"/>
              <a:t>行為能力</a:t>
            </a:r>
            <a:r>
              <a:rPr lang="zh-TW" altLang="en-US" sz="2400" dirty="0"/>
              <a:t>，及行使此種行為</a:t>
            </a:r>
          </a:p>
          <a:p>
            <a:pPr algn="ctr"/>
            <a:r>
              <a:rPr lang="zh-TW" altLang="en-US" sz="2400" dirty="0"/>
              <a:t>能力之相同機會</a:t>
            </a:r>
          </a:p>
        </p:txBody>
      </p:sp>
    </p:spTree>
    <p:extLst>
      <p:ext uri="{BB962C8B-B14F-4D97-AF65-F5344CB8AC3E}">
        <p14:creationId xmlns:p14="http://schemas.microsoft.com/office/powerpoint/2010/main" val="37253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0398369" y="5560532"/>
            <a:ext cx="1142245" cy="669925"/>
          </a:xfrm>
        </p:spPr>
        <p:txBody>
          <a:bodyPr/>
          <a:lstStyle/>
          <a:p>
            <a:fld id="{F1C8CD1E-C0AC-407A-8ED4-15814CBCC3EC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863305" y="346374"/>
            <a:ext cx="8315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貳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CEDAW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核心概念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52954" y="1799835"/>
            <a:ext cx="120697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52975" indent="-4032250">
              <a:lnSpc>
                <a:spcPct val="150000"/>
              </a:lnSpc>
              <a:spcAft>
                <a:spcPts val="0"/>
              </a:spcAft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►促進義務：宣傳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和提倡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CEDAW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原則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752975" indent="-4032250">
              <a:lnSpc>
                <a:spcPct val="150000"/>
              </a:lnSpc>
              <a:spcAft>
                <a:spcPts val="0"/>
              </a:spcAft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►尊重義務：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法規或政策必須沒有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直接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或間接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歧視。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752975" indent="-4032250">
              <a:lnSpc>
                <a:spcPct val="150000"/>
              </a:lnSpc>
              <a:spcAft>
                <a:spcPts val="0"/>
              </a:spcAft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►保護義務：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法律要防止違法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、提供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救濟。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752975" indent="-4032250">
              <a:lnSpc>
                <a:spcPct val="150000"/>
              </a:lnSpc>
              <a:spcAft>
                <a:spcPts val="0"/>
              </a:spcAft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►實現義務：創造有利環境，以積極的政策和有效之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752975" indent="-3856038">
              <a:lnSpc>
                <a:spcPct val="150000"/>
              </a:lnSpc>
              <a:spcAft>
                <a:spcPts val="0"/>
              </a:spcAft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方案實現婦女 權利，改善婦女的狀況。</a:t>
            </a:r>
            <a:endParaRPr lang="zh-TW" altLang="zh-TW" sz="28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64366" y="992705"/>
            <a:ext cx="1135236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>
              <a:lnSpc>
                <a:spcPct val="150000"/>
              </a:lnSpc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●個人義務→國家義務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0725">
              <a:lnSpc>
                <a:spcPct val="150000"/>
              </a:lnSpc>
              <a:spcAft>
                <a:spcPts val="0"/>
              </a:spcAft>
            </a:pPr>
            <a:endParaRPr lang="zh-TW" altLang="zh-TW" sz="22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365131" y="5399700"/>
            <a:ext cx="5679831" cy="1333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確保婦女在與男子平等的基</a:t>
            </a:r>
          </a:p>
          <a:p>
            <a:pPr algn="ctr"/>
            <a:r>
              <a:rPr lang="zh-TW" altLang="en-US" sz="2400" dirty="0"/>
              <a:t>礎上，行使和享有人權</a:t>
            </a:r>
          </a:p>
        </p:txBody>
      </p:sp>
    </p:spTree>
    <p:extLst>
      <p:ext uri="{BB962C8B-B14F-4D97-AF65-F5344CB8AC3E}">
        <p14:creationId xmlns:p14="http://schemas.microsoft.com/office/powerpoint/2010/main" val="11877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587259" y="389507"/>
            <a:ext cx="8315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CEDAW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與業務關聯運用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8666" y="1374413"/>
            <a:ext cx="7239719" cy="7444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173163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婦女人身安全保護：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155939" y="2682815"/>
            <a:ext cx="2538656" cy="196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家庭暴力防治</a:t>
            </a:r>
            <a:endPara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540062" y="2682814"/>
            <a:ext cx="2408516" cy="196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性侵害防治</a:t>
            </a:r>
            <a:endPara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794045" y="2697127"/>
            <a:ext cx="2408516" cy="196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性騷擾防治</a:t>
            </a:r>
            <a:endPara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87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38686" y="277363"/>
            <a:ext cx="8488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CEDAW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與業務關聯運用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家庭暴力防治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23" y="2647560"/>
            <a:ext cx="7764379" cy="40238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84681" y="1262565"/>
            <a:ext cx="72893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依據資料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新北市民眾遭遇家庭暴力案件時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，通報男性佔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34%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，通報女性為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66%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，顯示女性仍為家暴被害人多數。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85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D1E-C0AC-407A-8ED4-15814CBCC3EC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90444" y="303242"/>
            <a:ext cx="8315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CEDAW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與業務關聯運用</a:t>
            </a:r>
            <a:r>
              <a:rPr lang="en-US" altLang="zh-TW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性侵害防治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61" y="2692528"/>
            <a:ext cx="7529074" cy="388942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44461" y="1086930"/>
            <a:ext cx="77551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依據資料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顯示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新北市民眾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遭遇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侵害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案件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，通報男性佔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16%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，通報女性為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84%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，顯示女性仍為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性侵被害人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多數。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47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941</Words>
  <Application>Microsoft Office PowerPoint</Application>
  <PresentationFormat>寬螢幕</PresentationFormat>
  <Paragraphs>112</Paragraphs>
  <Slides>16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27" baseType="lpstr">
      <vt:lpstr>微軟正黑體</vt:lpstr>
      <vt:lpstr>新細明體</vt:lpstr>
      <vt:lpstr>標楷體</vt:lpstr>
      <vt:lpstr>Arial</vt:lpstr>
      <vt:lpstr>Calibri</vt:lpstr>
      <vt:lpstr>Times New Roman</vt:lpstr>
      <vt:lpstr>Trebuchet MS</vt:lpstr>
      <vt:lpstr>Wingdings</vt:lpstr>
      <vt:lpstr>Wingdings 3</vt:lpstr>
      <vt:lpstr>自訂設計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許瓊文</dc:creator>
  <cp:lastModifiedBy>周容徽</cp:lastModifiedBy>
  <cp:revision>141</cp:revision>
  <cp:lastPrinted>2024-01-10T03:07:29Z</cp:lastPrinted>
  <dcterms:created xsi:type="dcterms:W3CDTF">2022-03-25T03:08:03Z</dcterms:created>
  <dcterms:modified xsi:type="dcterms:W3CDTF">2024-01-10T03:25:44Z</dcterms:modified>
</cp:coreProperties>
</file>